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6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E088C8-19D1-4B45-B8AD-E30703436C27}" type="datetimeFigureOut">
              <a:rPr lang="nl-NL" smtClean="0"/>
              <a:pPr/>
              <a:t>22-11-2013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2AC7FC-94C1-40FE-AA85-073BAB13BB6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oston.com/bigpicture/2008/11/peering_into_the_micro_world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CBsIZ1Nzm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celtotaal/celstart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Rpj0emEGSh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000" dirty="0" smtClean="0">
                <a:solidFill>
                  <a:srgbClr val="C00000"/>
                </a:solidFill>
              </a:rPr>
              <a:t>Biologie  Havo 4</a:t>
            </a:r>
            <a:endParaRPr lang="nl-NL" sz="60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://biologiepagina.nl/Images/Knoppenmain/biologie4ha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888432" cy="277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Hst. 28.4: 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Submicroscopische delen van de cel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280920" cy="648072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chemeClr val="tx1"/>
                </a:solidFill>
              </a:rPr>
              <a:t>Twee manieren om cellen te bekijken: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38600" cy="4327376"/>
          </a:xfrm>
          <a:solidFill>
            <a:srgbClr val="669900"/>
          </a:solidFill>
        </p:spPr>
        <p:txBody>
          <a:bodyPr/>
          <a:lstStyle/>
          <a:p>
            <a:r>
              <a:rPr lang="nl-NL" u="sng" dirty="0" smtClean="0">
                <a:solidFill>
                  <a:srgbClr val="C00000"/>
                </a:solidFill>
              </a:rPr>
              <a:t>Lichtmicroscoop:</a:t>
            </a:r>
          </a:p>
          <a:p>
            <a:r>
              <a:rPr lang="nl-NL" dirty="0" smtClean="0"/>
              <a:t>Vergroot max. 1600x</a:t>
            </a:r>
          </a:p>
          <a:p>
            <a:r>
              <a:rPr lang="nl-NL" dirty="0" smtClean="0"/>
              <a:t>Gebruikt lichtstralen om beeld te vormen.</a:t>
            </a:r>
          </a:p>
          <a:p>
            <a:r>
              <a:rPr lang="nl-NL" u="sng" dirty="0" err="1" smtClean="0">
                <a:solidFill>
                  <a:srgbClr val="C00000"/>
                </a:solidFill>
              </a:rPr>
              <a:t>Electronenmicroscoop</a:t>
            </a:r>
            <a:endParaRPr lang="nl-NL" u="sng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Vergroting max. 6miljoen x (=6.10</a:t>
            </a:r>
            <a:r>
              <a:rPr lang="nl-NL" baseline="30000" dirty="0" smtClean="0"/>
              <a:t>6</a:t>
            </a:r>
            <a:r>
              <a:rPr lang="nl-NL" dirty="0" smtClean="0"/>
              <a:t>)</a:t>
            </a:r>
          </a:p>
          <a:p>
            <a:r>
              <a:rPr lang="nl-NL" dirty="0" smtClean="0"/>
              <a:t>Gebruikt elektronen om beeld te vormen</a:t>
            </a:r>
          </a:p>
          <a:p>
            <a:endParaRPr lang="nl-NL" dirty="0"/>
          </a:p>
        </p:txBody>
      </p:sp>
      <p:pic>
        <p:nvPicPr>
          <p:cNvPr id="1026" name="Picture 2" descr="http://www.sciencespace.nl/servlet/supportBinaryFiles?referenceId=5&amp;supportId=3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48000"/>
            <a:ext cx="3810000" cy="3810000"/>
          </a:xfrm>
          <a:prstGeom prst="rect">
            <a:avLst/>
          </a:prstGeom>
          <a:noFill/>
        </p:spPr>
      </p:pic>
      <p:pic>
        <p:nvPicPr>
          <p:cNvPr id="1028" name="Picture 4" descr="http://sr.photos2.fotosearch.com/bthumb/CSP/CSP604/k604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268760"/>
            <a:ext cx="1076325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Microscopische beelden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 smtClean="0">
                <a:solidFill>
                  <a:srgbClr val="C00000"/>
                </a:solidFill>
              </a:rPr>
              <a:t>Lichtmicroscoop</a:t>
            </a:r>
            <a:endParaRPr lang="nl-NL" u="sng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3491880" y="980728"/>
            <a:ext cx="3753743" cy="685800"/>
          </a:xfrm>
        </p:spPr>
        <p:txBody>
          <a:bodyPr/>
          <a:lstStyle/>
          <a:p>
            <a:r>
              <a:rPr lang="nl-NL" u="sng" dirty="0" err="1" smtClean="0">
                <a:solidFill>
                  <a:srgbClr val="C00000"/>
                </a:solidFill>
              </a:rPr>
              <a:t>Electronenmicroscoop</a:t>
            </a:r>
            <a:endParaRPr lang="nl-NL" u="sng" dirty="0">
              <a:solidFill>
                <a:srgbClr val="C00000"/>
              </a:solidFill>
            </a:endParaRPr>
          </a:p>
        </p:txBody>
      </p:sp>
      <p:pic>
        <p:nvPicPr>
          <p:cNvPr id="28676" name="Picture 4" descr="http://os1.amc.nl/celbiologie/20122013/1.1/spierweefsel/graphics/spier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21088"/>
            <a:ext cx="4569588" cy="2636912"/>
          </a:xfrm>
          <a:prstGeom prst="rect">
            <a:avLst/>
          </a:prstGeom>
          <a:noFill/>
        </p:spPr>
      </p:pic>
      <p:pic>
        <p:nvPicPr>
          <p:cNvPr id="28678" name="Picture 6" descr="http://www.ronaldschulte.nl/gallery/Dwarsgestreept-spierweef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3072341" cy="2304256"/>
          </a:xfrm>
          <a:prstGeom prst="rect">
            <a:avLst/>
          </a:prstGeom>
          <a:noFill/>
        </p:spPr>
      </p:pic>
      <p:pic>
        <p:nvPicPr>
          <p:cNvPr id="28680" name="Picture 8" descr="http://www.emc.sc.edu/sites/default/files/styles/media_gallery_large/public/Gregory%20Wyche%20-%20Chloroplast.JPG?itok=4LutU7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3600400" cy="2388266"/>
          </a:xfrm>
          <a:prstGeom prst="rect">
            <a:avLst/>
          </a:prstGeom>
          <a:noFill/>
        </p:spPr>
      </p:pic>
      <p:pic>
        <p:nvPicPr>
          <p:cNvPr id="28682" name="Picture 10" descr="http://bioweb.uwlax.edu/bio203/2011/mullenba_brit/images/chloroplas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16832"/>
            <a:ext cx="2491038" cy="1705291"/>
          </a:xfrm>
          <a:prstGeom prst="rect">
            <a:avLst/>
          </a:prstGeom>
          <a:noFill/>
        </p:spPr>
      </p:pic>
      <p:cxnSp>
        <p:nvCxnSpPr>
          <p:cNvPr id="13" name="Rechte verbindingslijn 12"/>
          <p:cNvCxnSpPr/>
          <p:nvPr/>
        </p:nvCxnSpPr>
        <p:spPr>
          <a:xfrm>
            <a:off x="323528" y="407707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Microscopische beelden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Cholerabacterie. Gemaakt met scanning </a:t>
            </a:r>
            <a:r>
              <a:rPr lang="nl-NL" dirty="0" err="1" smtClean="0"/>
              <a:t>electr</a:t>
            </a:r>
            <a:r>
              <a:rPr lang="nl-NL" dirty="0" smtClean="0"/>
              <a:t>. </a:t>
            </a:r>
            <a:r>
              <a:rPr lang="nl-NL" dirty="0" err="1" smtClean="0"/>
              <a:t>micr</a:t>
            </a:r>
            <a:r>
              <a:rPr lang="nl-NL" dirty="0" smtClean="0"/>
              <a:t>. </a:t>
            </a:r>
          </a:p>
          <a:p>
            <a:r>
              <a:rPr lang="nl-NL" b="1" dirty="0" smtClean="0">
                <a:latin typeface="Calibri"/>
              </a:rPr>
              <a:t>1 </a:t>
            </a:r>
            <a:r>
              <a:rPr lang="nl-NL" b="1" dirty="0" err="1" smtClean="0">
                <a:latin typeface="Calibri"/>
              </a:rPr>
              <a:t>nm</a:t>
            </a:r>
            <a:r>
              <a:rPr lang="nl-NL" b="1" dirty="0" smtClean="0">
                <a:latin typeface="Calibri"/>
              </a:rPr>
              <a:t>= 1.10</a:t>
            </a:r>
            <a:r>
              <a:rPr lang="nl-NL" b="1" baseline="30000" dirty="0" smtClean="0">
                <a:latin typeface="Calibri"/>
              </a:rPr>
              <a:t>-9</a:t>
            </a:r>
            <a:r>
              <a:rPr lang="nl-NL" b="1" dirty="0" smtClean="0">
                <a:latin typeface="Calibri"/>
              </a:rPr>
              <a:t> meter</a:t>
            </a:r>
            <a:r>
              <a:rPr lang="nl-NL" b="1" dirty="0" smtClean="0"/>
              <a:t> </a:t>
            </a:r>
            <a:r>
              <a:rPr lang="nl-NL" b="1" dirty="0" smtClean="0">
                <a:latin typeface="Calibri"/>
              </a:rPr>
              <a:t>		1</a:t>
            </a:r>
            <a:r>
              <a:rPr lang="el-GR" b="1" dirty="0" smtClean="0"/>
              <a:t> μ</a:t>
            </a:r>
            <a:r>
              <a:rPr lang="nl-NL" b="1" dirty="0" smtClean="0">
                <a:latin typeface="Calibri"/>
              </a:rPr>
              <a:t> = 1.10</a:t>
            </a:r>
            <a:r>
              <a:rPr lang="nl-NL" b="1" baseline="30000" dirty="0" smtClean="0">
                <a:latin typeface="Calibri"/>
              </a:rPr>
              <a:t>-6</a:t>
            </a:r>
            <a:r>
              <a:rPr lang="nl-NL" b="1" dirty="0" smtClean="0">
                <a:latin typeface="Calibri"/>
              </a:rPr>
              <a:t> meter</a:t>
            </a:r>
            <a:r>
              <a:rPr lang="nl-NL" b="1" dirty="0" smtClean="0"/>
              <a:t> </a:t>
            </a:r>
          </a:p>
          <a:p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555776" y="6093296"/>
            <a:ext cx="64087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hlinkClick r:id="rId2"/>
              </a:rPr>
              <a:t>Meer </a:t>
            </a:r>
            <a:r>
              <a:rPr lang="nl-NL" sz="1400" dirty="0" err="1" smtClean="0">
                <a:hlinkClick r:id="rId2"/>
              </a:rPr>
              <a:t>electronenmicroscopie</a:t>
            </a:r>
            <a:r>
              <a:rPr lang="nl-NL" sz="1400" dirty="0" smtClean="0">
                <a:hlinkClick r:id="rId2"/>
              </a:rPr>
              <a:t> zien?</a:t>
            </a:r>
          </a:p>
          <a:p>
            <a:r>
              <a:rPr lang="nl-NL" sz="1400" dirty="0" smtClean="0">
                <a:hlinkClick r:id="rId2"/>
              </a:rPr>
              <a:t>http://www.boston.com/bigpicture/2008/11/peering_into_the_micro_world.html</a:t>
            </a:r>
            <a:endParaRPr lang="nl-NL" sz="1400" dirty="0"/>
          </a:p>
        </p:txBody>
      </p:sp>
      <p:pic>
        <p:nvPicPr>
          <p:cNvPr id="29702" name="Picture 6" descr="http://remf.dartmouth.edu/Cholera_SEM/images/13_2010CholeraWT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4644008" cy="3706553"/>
          </a:xfrm>
          <a:prstGeom prst="rect">
            <a:avLst/>
          </a:prstGeom>
          <a:noFill/>
        </p:spPr>
      </p:pic>
      <p:pic>
        <p:nvPicPr>
          <p:cNvPr id="9" name="Picture 6" descr="http://remf.dartmouth.edu/Cholera_SEM/images/13_2010CholeraWT4-1.jpg"/>
          <p:cNvPicPr>
            <a:picLocks noChangeAspect="1" noChangeArrowheads="1"/>
          </p:cNvPicPr>
          <p:nvPr/>
        </p:nvPicPr>
        <p:blipFill>
          <a:blip r:embed="rId3" cstate="print"/>
          <a:srcRect t="93722" r="38848" b="-289"/>
          <a:stretch>
            <a:fillRect/>
          </a:stretch>
        </p:blipFill>
        <p:spPr bwMode="auto">
          <a:xfrm>
            <a:off x="4103440" y="2564904"/>
            <a:ext cx="5040560" cy="432048"/>
          </a:xfrm>
          <a:prstGeom prst="rect">
            <a:avLst/>
          </a:prstGeom>
          <a:noFill/>
        </p:spPr>
      </p:pic>
      <p:sp>
        <p:nvSpPr>
          <p:cNvPr id="10" name="Gebogen pijl 9"/>
          <p:cNvSpPr/>
          <p:nvPr/>
        </p:nvSpPr>
        <p:spPr>
          <a:xfrm rot="5400000" flipH="1">
            <a:off x="3959932" y="4185084"/>
            <a:ext cx="2952328" cy="576064"/>
          </a:xfrm>
          <a:prstGeom prst="bentArrow">
            <a:avLst>
              <a:gd name="adj1" fmla="val 17441"/>
              <a:gd name="adj2" fmla="val 25000"/>
              <a:gd name="adj3" fmla="val 25000"/>
              <a:gd name="adj4" fmla="val 81544"/>
            </a:avLst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940152" y="35010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500 </a:t>
            </a:r>
            <a:r>
              <a:rPr lang="nl-NL" dirty="0" err="1" smtClean="0"/>
              <a:t>nm</a:t>
            </a:r>
            <a:r>
              <a:rPr lang="nl-NL" dirty="0" smtClean="0"/>
              <a:t> = 0.5 </a:t>
            </a:r>
            <a:r>
              <a:rPr lang="el-GR" dirty="0" smtClean="0"/>
              <a:t>μ</a:t>
            </a:r>
            <a:endParaRPr lang="nl-NL" dirty="0" smtClean="0"/>
          </a:p>
          <a:p>
            <a:r>
              <a:rPr lang="nl-NL" dirty="0" smtClean="0"/>
              <a:t>0.5 </a:t>
            </a:r>
            <a:r>
              <a:rPr lang="el-GR" dirty="0" smtClean="0"/>
              <a:t>μ</a:t>
            </a:r>
            <a:r>
              <a:rPr lang="nl-NL" dirty="0" smtClean="0"/>
              <a:t>  = 0.0005 mm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Dit is de opdracht: de afmetingen van cellen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2281808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fontAlgn="base"/>
            <a:r>
              <a:rPr lang="nl-NL" sz="2100" b="1" dirty="0" smtClean="0"/>
              <a:t>De afmetingen van cellen</a:t>
            </a:r>
          </a:p>
          <a:p>
            <a:r>
              <a:rPr lang="nl-NL" sz="2100" dirty="0" smtClean="0"/>
              <a:t>Cellen lijken plat in een preparaat, maar ze zijn natuurlijk driedimensionaal. Cellen zijn een soort miniatuurkamertjes. In die ruimte speelt zich het leven af.</a:t>
            </a:r>
            <a:br>
              <a:rPr lang="nl-NL" sz="2100" dirty="0" smtClean="0"/>
            </a:br>
            <a:r>
              <a:rPr lang="nl-NL" sz="2100" dirty="0" smtClean="0"/>
              <a:t>Een cel is tussen de 0,007 en 0,2 mm groot. Om niet altijd met breuken te hoeven werken gebruik je meestal de eenheid µ (</a:t>
            </a:r>
            <a:r>
              <a:rPr lang="nl-NL" sz="2100" dirty="0" err="1" smtClean="0"/>
              <a:t>mu</a:t>
            </a:r>
            <a:r>
              <a:rPr lang="nl-NL" sz="2100" dirty="0" smtClean="0"/>
              <a:t> of in het SI micrometer), dit is 0,001 mm. Cellen zijn dus 7 tot 200 µ groot. Zenuwcellen kunnen overigens uitlopers hebben die wel een meter lang zijn</a:t>
            </a:r>
            <a:r>
              <a:rPr lang="nl-NL" sz="1600" dirty="0" smtClean="0"/>
              <a:t>.</a:t>
            </a:r>
            <a:endParaRPr lang="nl-NL" sz="1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7544" y="3573016"/>
            <a:ext cx="8206302" cy="2580896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1. Hoeveel is de maximale vergroting van de microscopen in het biologielokaal?</a:t>
            </a:r>
            <a:br>
              <a:rPr lang="nl-NL" dirty="0" smtClean="0"/>
            </a:br>
            <a:r>
              <a:rPr lang="nl-NL" dirty="0" smtClean="0"/>
              <a:t>2. Hoeveel is de maximale vergroting van lichtmicroscopen?</a:t>
            </a:r>
            <a:br>
              <a:rPr lang="nl-NL" dirty="0" smtClean="0"/>
            </a:br>
            <a:r>
              <a:rPr lang="nl-NL" dirty="0" smtClean="0"/>
              <a:t>3. Hoe groot ziet een cel van 20 µ er dus uit bij de grootste vergroting van de microscoop waar jij mee werkt?</a:t>
            </a:r>
            <a:br>
              <a:rPr lang="nl-NL" dirty="0" smtClean="0"/>
            </a:br>
            <a:r>
              <a:rPr lang="nl-NL" dirty="0" smtClean="0"/>
              <a:t>4. Hoe groot is een cel die bij een vergroting van 400x een centimeter lang lijkt, in werkelijkheid?</a:t>
            </a:r>
            <a:br>
              <a:rPr lang="nl-NL" dirty="0" smtClean="0"/>
            </a:br>
            <a:r>
              <a:rPr lang="nl-NL" dirty="0" smtClean="0"/>
              <a:t>5. Hoeveel cellen van 20 x 10 micrometer gaan er in een vierkante millimeter?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Filmpje </a:t>
            </a:r>
            <a:r>
              <a:rPr lang="nl-NL" dirty="0" err="1" smtClean="0"/>
              <a:t>you</a:t>
            </a:r>
            <a:r>
              <a:rPr lang="nl-NL" dirty="0" smtClean="0"/>
              <a:t> tube met uitleg over de verschillende organellen en DNA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http://www.youtube.com/watch?v=JCBsIZ1Nzmk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Cellen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4114800" cy="1921768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Cellen: bouwstenen van het leven.</a:t>
            </a:r>
          </a:p>
          <a:p>
            <a:r>
              <a:rPr lang="nl-NL" dirty="0" smtClean="0"/>
              <a:t>Alle organismen bestaan uit één of meer cellen.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788024" y="2060848"/>
            <a:ext cx="4041648" cy="3960440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nl-NL" dirty="0" smtClean="0"/>
              <a:t>Op grond van </a:t>
            </a:r>
            <a:r>
              <a:rPr lang="nl-NL" dirty="0" smtClean="0">
                <a:solidFill>
                  <a:srgbClr val="C00000"/>
                </a:solidFill>
              </a:rPr>
              <a:t>overeenkomsten of verschillen in celkenmerken </a:t>
            </a:r>
            <a:r>
              <a:rPr lang="nl-NL" dirty="0" smtClean="0"/>
              <a:t>kun je organismen indelen in groepen: bacteriën, schimmels, planten, dieren</a:t>
            </a:r>
          </a:p>
          <a:p>
            <a:r>
              <a:rPr lang="nl-NL" sz="1600" dirty="0" smtClean="0">
                <a:hlinkClick r:id="rId2"/>
              </a:rPr>
              <a:t>http://www.bioplek.org/animaties/celtotaal/celstart.html#Scene_8</a:t>
            </a:r>
            <a:endParaRPr lang="nl-NL" sz="16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1520" y="3717032"/>
            <a:ext cx="4320480" cy="1921768"/>
          </a:xfrm>
          <a:prstGeom prst="rect">
            <a:avLst/>
          </a:prstGeom>
          <a:solidFill>
            <a:srgbClr val="669900"/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Celorganellen: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nl-N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verschillende onderdelen die in een cel te vinden zijn. Ieder organel heeft een eigen functie.</a:t>
            </a: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De vier grote groepen, 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ingedeeld </a:t>
            </a:r>
            <a:r>
              <a:rPr lang="nl-NL" dirty="0" err="1" smtClean="0">
                <a:solidFill>
                  <a:srgbClr val="C00000"/>
                </a:solidFill>
              </a:rPr>
              <a:t>m.b.v</a:t>
            </a:r>
            <a:r>
              <a:rPr lang="nl-NL" dirty="0" smtClean="0">
                <a:solidFill>
                  <a:srgbClr val="C00000"/>
                </a:solidFill>
              </a:rPr>
              <a:t> verschillen in celkenmerken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solidFill>
            <a:srgbClr val="669900"/>
          </a:solidFill>
        </p:spPr>
        <p:txBody>
          <a:bodyPr>
            <a:normAutofit fontScale="925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Jij kent deze vier groepen als rijken.</a:t>
            </a:r>
          </a:p>
          <a:p>
            <a:r>
              <a:rPr lang="nl-NL" dirty="0" smtClean="0"/>
              <a:t>Tegenwoordig onderscheidt men 8 verschillende rijken.</a:t>
            </a:r>
            <a:endParaRPr lang="nl-NL" dirty="0"/>
          </a:p>
        </p:txBody>
      </p:sp>
      <p:pic>
        <p:nvPicPr>
          <p:cNvPr id="19458" name="Picture 2" descr="http://cscbiologie.jouwweb.nl/upload/5/b/0/cscbiologie/4-rijken-cellen.large.jpg?0.4612318624276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770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Hst.28.1.1: Virussen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4041648" cy="4937760"/>
          </a:xfrm>
          <a:solidFill>
            <a:srgbClr val="669900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Een virus bestaat uit een </a:t>
            </a:r>
            <a:r>
              <a:rPr lang="nl-NL" dirty="0" err="1" smtClean="0"/>
              <a:t>eiwit-omhulsel</a:t>
            </a:r>
            <a:r>
              <a:rPr lang="nl-NL" dirty="0" smtClean="0"/>
              <a:t> (envelop) waarin erfelijk materiaal zit (DNA of RNA)</a:t>
            </a:r>
          </a:p>
          <a:p>
            <a:r>
              <a:rPr lang="nl-NL" dirty="0" smtClean="0"/>
              <a:t>Geen eigen stofwisseling (geen voedsel nodig)</a:t>
            </a:r>
          </a:p>
          <a:p>
            <a:r>
              <a:rPr lang="nl-NL" dirty="0" smtClean="0"/>
              <a:t>Alleen voortplanting mogelijk door gebruik te maken van  een gastheercel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Filmpje over virusaanval (3.39 min.) </a:t>
            </a:r>
            <a:r>
              <a:rPr lang="nl-NL" dirty="0" err="1" smtClean="0"/>
              <a:t>engelstalig</a:t>
            </a:r>
            <a:endParaRPr lang="nl-NL" dirty="0" smtClean="0"/>
          </a:p>
          <a:p>
            <a:pPr>
              <a:buNone/>
            </a:pPr>
            <a:r>
              <a:rPr lang="nl-NL" sz="2000" dirty="0" smtClean="0">
                <a:hlinkClick r:id="rId2"/>
              </a:rPr>
              <a:t>http://www.youtube.com/watch?v=Rpj0emEGShQ</a:t>
            </a:r>
            <a:endParaRPr lang="nl-NL" sz="2000" dirty="0" smtClean="0"/>
          </a:p>
          <a:p>
            <a:endParaRPr lang="nl-NL" dirty="0"/>
          </a:p>
        </p:txBody>
      </p:sp>
      <p:pic>
        <p:nvPicPr>
          <p:cNvPr id="21506" name="Picture 2" descr="http://www.sciencelearn.org.nz/var/sciencelearn/storage/images/contexts/fighting-infection/sci-media/images/virus/298120-1-eng-NZ/Virus.jpg"/>
          <p:cNvPicPr>
            <a:picLocks noChangeAspect="1" noChangeArrowheads="1"/>
          </p:cNvPicPr>
          <p:nvPr/>
        </p:nvPicPr>
        <p:blipFill>
          <a:blip r:embed="rId3" cstate="print"/>
          <a:srcRect l="7142" t="7143" b="3571"/>
          <a:stretch>
            <a:fillRect/>
          </a:stretch>
        </p:blipFill>
        <p:spPr bwMode="auto">
          <a:xfrm>
            <a:off x="5940152" y="2780928"/>
            <a:ext cx="2808796" cy="1800200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0/03/Tekening_Virus1.SVG/200px-Tekening_Virus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653136"/>
            <a:ext cx="1544960" cy="1938925"/>
          </a:xfrm>
          <a:prstGeom prst="rect">
            <a:avLst/>
          </a:prstGeom>
          <a:noFill/>
        </p:spPr>
      </p:pic>
      <p:pic>
        <p:nvPicPr>
          <p:cNvPr id="21510" name="Picture 6" descr="http://virusseneencomplexiets.weebly.com/uploads/1/5/5/8/15586830/7569116.jpg?3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013176"/>
            <a:ext cx="139394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/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Hst.28.2:   Cel &gt; weefsel &gt; orgaan &gt; orgaanstelsel &gt; organisme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168352" cy="4937760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nl-NL" dirty="0" smtClean="0"/>
              <a:t>De vorm van een cel past altijd bij de functie die hij uitoefent.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Weefsel= </a:t>
            </a:r>
            <a:r>
              <a:rPr lang="nl-NL" dirty="0" smtClean="0"/>
              <a:t>een groep cellen met dezelfde vorm en functie.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Orgaan</a:t>
            </a:r>
            <a:r>
              <a:rPr lang="nl-NL" dirty="0" smtClean="0"/>
              <a:t>= …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Orgaanstelsel</a:t>
            </a:r>
            <a:r>
              <a:rPr lang="nl-NL" dirty="0" smtClean="0"/>
              <a:t>= …</a:t>
            </a:r>
          </a:p>
          <a:p>
            <a:endParaRPr lang="nl-NL" dirty="0" smtClean="0"/>
          </a:p>
        </p:txBody>
      </p:sp>
      <p:pic>
        <p:nvPicPr>
          <p:cNvPr id="22530" name="Picture 2" descr="http://biologiepagina.nl/Images/toets1cwo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434608" cy="273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Hst.28.3: Plantaardige cel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5522168"/>
          </a:xfrm>
          <a:solidFill>
            <a:srgbClr val="669900"/>
          </a:solidFill>
        </p:spPr>
        <p:txBody>
          <a:bodyPr/>
          <a:lstStyle/>
          <a:p>
            <a:pPr>
              <a:buNone/>
            </a:pPr>
            <a:r>
              <a:rPr lang="nl-NL" b="1" dirty="0" err="1" smtClean="0"/>
              <a:t>Plastiden</a:t>
            </a:r>
            <a:r>
              <a:rPr lang="nl-NL" b="1" dirty="0" smtClean="0"/>
              <a:t>: </a:t>
            </a:r>
          </a:p>
          <a:p>
            <a:r>
              <a:rPr lang="nl-NL" u="sng" dirty="0" smtClean="0"/>
              <a:t>Chloroplast</a:t>
            </a:r>
            <a:r>
              <a:rPr lang="nl-NL" dirty="0" smtClean="0"/>
              <a:t> (bladgroenkorrel)</a:t>
            </a:r>
          </a:p>
          <a:p>
            <a:pPr>
              <a:buNone/>
            </a:pPr>
            <a:r>
              <a:rPr lang="nl-NL" dirty="0" smtClean="0"/>
              <a:t>	Voor fotosynthese </a:t>
            </a:r>
          </a:p>
          <a:p>
            <a:r>
              <a:rPr lang="nl-NL" u="sng" dirty="0" err="1" smtClean="0"/>
              <a:t>Chromoplast</a:t>
            </a:r>
            <a:r>
              <a:rPr lang="nl-NL" dirty="0" smtClean="0"/>
              <a:t> (kleurstofkorrel) </a:t>
            </a:r>
          </a:p>
          <a:p>
            <a:r>
              <a:rPr lang="nl-NL" u="sng" dirty="0" smtClean="0"/>
              <a:t>Leukoplast</a:t>
            </a:r>
            <a:r>
              <a:rPr lang="nl-NL" dirty="0" smtClean="0"/>
              <a:t> (</a:t>
            </a:r>
            <a:r>
              <a:rPr lang="nl-NL" dirty="0" err="1" smtClean="0"/>
              <a:t>bv.zetmeelkorrel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Plastiden</a:t>
            </a:r>
            <a:r>
              <a:rPr lang="nl-NL" dirty="0" smtClean="0"/>
              <a:t> kunnen in elkaar over gaan.</a:t>
            </a:r>
            <a:endParaRPr lang="nl-NL" dirty="0"/>
          </a:p>
        </p:txBody>
      </p:sp>
      <p:pic>
        <p:nvPicPr>
          <p:cNvPr id="23554" name="Picture 2" descr="http://static.cosmiq.de/data/de/5c7/86/5c7867b13a535c17b5fbddf8f8be51b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852936"/>
            <a:ext cx="2103469" cy="1584176"/>
          </a:xfrm>
          <a:prstGeom prst="rect">
            <a:avLst/>
          </a:prstGeom>
          <a:noFill/>
        </p:spPr>
      </p:pic>
      <p:pic>
        <p:nvPicPr>
          <p:cNvPr id="23556" name="Picture 4" descr="http://www.waterwereld.nu/images/wate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2368187" cy="1583726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thumb/0/0d/L%C3%A4ngsschnitt_Mark_Gro%C3%9Fe_Kapuzinerkresse.JPG/250px-L%C3%A4ngsschnitt_Mark_Gro%C3%9Fe_Kapuzinerkre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2381250" cy="1790701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8/88/Plastids_types_en.svg/300px-Plastids_types_e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248294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6768" cy="5018112"/>
          </a:xfrm>
          <a:solidFill>
            <a:srgbClr val="669900"/>
          </a:solidFill>
        </p:spPr>
        <p:txBody>
          <a:bodyPr>
            <a:normAutofit fontScale="92500" lnSpcReduction="20000"/>
          </a:bodyPr>
          <a:lstStyle/>
          <a:p>
            <a:r>
              <a:rPr lang="nl-NL" b="1" dirty="0" err="1" smtClean="0"/>
              <a:t>Vacuole</a:t>
            </a:r>
            <a:r>
              <a:rPr lang="nl-NL" b="1" dirty="0" smtClean="0"/>
              <a:t>:</a:t>
            </a:r>
            <a:endParaRPr lang="nl-NL" dirty="0" smtClean="0"/>
          </a:p>
          <a:p>
            <a:r>
              <a:rPr lang="nl-NL" dirty="0" smtClean="0"/>
              <a:t>Blaasje in cel, opgevuld met water en opgeloste stoffen. </a:t>
            </a:r>
          </a:p>
          <a:p>
            <a:r>
              <a:rPr lang="nl-NL" dirty="0" smtClean="0"/>
              <a:t>Opslagplaats voor verschillende stoffen, zoals zouten maar ook kleurstof (bv. </a:t>
            </a:r>
            <a:r>
              <a:rPr lang="nl-NL" dirty="0" err="1" smtClean="0"/>
              <a:t>anthocyaan</a:t>
            </a:r>
            <a:r>
              <a:rPr lang="nl-NL" dirty="0" smtClean="0"/>
              <a:t>: geeft bloemen hun kleur)</a:t>
            </a:r>
          </a:p>
          <a:p>
            <a:endParaRPr lang="nl-NL" dirty="0" smtClean="0"/>
          </a:p>
          <a:p>
            <a:r>
              <a:rPr lang="nl-NL" dirty="0" smtClean="0"/>
              <a:t>Jonge cellen: veel kleine </a:t>
            </a:r>
            <a:r>
              <a:rPr lang="nl-NL" dirty="0" err="1" smtClean="0"/>
              <a:t>vacuolen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Oudere cellen: een grote </a:t>
            </a:r>
            <a:r>
              <a:rPr lang="nl-NL" dirty="0" err="1" smtClean="0"/>
              <a:t>vacuole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Hst.28.3: Plantaardige cel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www.mhhe.com/biosci/pae/botany/histology/images/vacu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1999"/>
            <a:ext cx="3048000" cy="2286001"/>
          </a:xfrm>
          <a:prstGeom prst="rect">
            <a:avLst/>
          </a:prstGeom>
          <a:noFill/>
        </p:spPr>
      </p:pic>
      <p:pic>
        <p:nvPicPr>
          <p:cNvPr id="24580" name="Picture 4" descr="http://academic.pgcc.edu/~kroberts/Lecture/Chapter%203/03-34_Vacuo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2890321" cy="2448272"/>
          </a:xfrm>
          <a:prstGeom prst="rect">
            <a:avLst/>
          </a:prstGeom>
          <a:noFill/>
        </p:spPr>
      </p:pic>
      <p:pic>
        <p:nvPicPr>
          <p:cNvPr id="24582" name="Picture 6" descr="http://epiehonorsbiology.wikispaces.com/file/view/Collins%205.GIF/390547098/Collins%2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484784"/>
            <a:ext cx="1921396" cy="1921396"/>
          </a:xfrm>
          <a:prstGeom prst="rect">
            <a:avLst/>
          </a:prstGeom>
          <a:noFill/>
        </p:spPr>
      </p:pic>
      <p:pic>
        <p:nvPicPr>
          <p:cNvPr id="24584" name="Picture 8" descr="http://www.meneerspoor.nl/uploads/1/7/4/7/17471559/6767279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1286071" cy="1224136"/>
          </a:xfrm>
          <a:prstGeom prst="rect">
            <a:avLst/>
          </a:prstGeom>
          <a:noFill/>
        </p:spPr>
      </p:pic>
      <p:cxnSp>
        <p:nvCxnSpPr>
          <p:cNvPr id="11" name="Rechte verbindingslijn met pijl 10"/>
          <p:cNvCxnSpPr/>
          <p:nvPr/>
        </p:nvCxnSpPr>
        <p:spPr>
          <a:xfrm>
            <a:off x="3563888" y="3645024"/>
            <a:ext cx="79208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31224" cy="2713856"/>
          </a:xfrm>
          <a:solidFill>
            <a:srgbClr val="669900"/>
          </a:solidFill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Celwand:</a:t>
            </a:r>
            <a:endParaRPr lang="nl-NL" dirty="0" smtClean="0"/>
          </a:p>
          <a:p>
            <a:r>
              <a:rPr lang="nl-NL" dirty="0" smtClean="0"/>
              <a:t>Bestaat uit de stof cellulose</a:t>
            </a:r>
          </a:p>
          <a:p>
            <a:r>
              <a:rPr lang="nl-NL" dirty="0" smtClean="0"/>
              <a:t>Cellulose wordt in de cel gemaakt, maar buiten de cel gebruikt voor de celwand.</a:t>
            </a:r>
          </a:p>
          <a:p>
            <a:r>
              <a:rPr lang="nl-NL" dirty="0" smtClean="0"/>
              <a:t>Celwand zit buiten de cel: geen organel</a:t>
            </a:r>
          </a:p>
          <a:p>
            <a:r>
              <a:rPr lang="nl-NL" dirty="0" smtClean="0"/>
              <a:t>Tussen de celwanden van twee buurcellen zit een middenlamel van pectine.</a:t>
            </a:r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Hst.28.3: Plantaardige cel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10voorbiologie.nl/afbfczw/H2%20cellen/020302celw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365104"/>
            <a:ext cx="4171950" cy="1847851"/>
          </a:xfrm>
          <a:prstGeom prst="rect">
            <a:avLst/>
          </a:prstGeom>
          <a:noFill/>
        </p:spPr>
      </p:pic>
      <p:pic>
        <p:nvPicPr>
          <p:cNvPr id="25604" name="Picture 4" descr="http://www.vcbio.science.ru.nl/public/Final-Images/PL_Final512m_301-350/PL0349_512mCellRootTipMaizeKMn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2166"/>
            <a:ext cx="2952328" cy="286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Huiswerk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082008"/>
          </a:xfrm>
          <a:solidFill>
            <a:srgbClr val="669900"/>
          </a:solidFill>
        </p:spPr>
        <p:txBody>
          <a:bodyPr>
            <a:normAutofit fontScale="92500"/>
          </a:bodyPr>
          <a:lstStyle/>
          <a:p>
            <a:r>
              <a:rPr lang="nl-NL" dirty="0" smtClean="0"/>
              <a:t>Hst. 28.1:  Vul het schema in van rijken en celkenmerken</a:t>
            </a:r>
          </a:p>
          <a:p>
            <a:endParaRPr lang="nl-NL" dirty="0" smtClean="0"/>
          </a:p>
          <a:p>
            <a:r>
              <a:rPr lang="nl-NL" dirty="0" smtClean="0"/>
              <a:t>Hst.28.1.1: Beantwoordt de vraag over virussen (wel of niet levend en waarom?)</a:t>
            </a:r>
          </a:p>
          <a:p>
            <a:endParaRPr lang="nl-NL" dirty="0" smtClean="0"/>
          </a:p>
          <a:p>
            <a:r>
              <a:rPr lang="nl-NL" dirty="0" smtClean="0"/>
              <a:t>Maak een samenvatting van 28.2 m.b.v. het werkblad.</a:t>
            </a:r>
          </a:p>
          <a:p>
            <a:endParaRPr lang="nl-NL" dirty="0" smtClean="0"/>
          </a:p>
          <a:p>
            <a:r>
              <a:rPr lang="nl-NL" dirty="0" smtClean="0"/>
              <a:t>Maak de vragen van 28.3.1</a:t>
            </a:r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525</TotalTime>
  <Words>455</Words>
  <Application>Microsoft Office PowerPoint</Application>
  <PresentationFormat>Diavoorstelling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Oorsprong</vt:lpstr>
      <vt:lpstr>Biologie  Havo 4</vt:lpstr>
      <vt:lpstr>Cellen</vt:lpstr>
      <vt:lpstr>De vier grote groepen,  ingedeeld m.b.v verschillen in celkenmerken</vt:lpstr>
      <vt:lpstr>Hst.28.1.1: Virussen</vt:lpstr>
      <vt:lpstr> Hst.28.2:   Cel &gt; weefsel &gt; orgaan &gt; orgaanstelsel &gt; organisme</vt:lpstr>
      <vt:lpstr>Hst.28.3: Plantaardige cel</vt:lpstr>
      <vt:lpstr>Hst.28.3: Plantaardige cel</vt:lpstr>
      <vt:lpstr>Hst.28.3: Plantaardige cel</vt:lpstr>
      <vt:lpstr>Huiswerk</vt:lpstr>
      <vt:lpstr>Hst. 28.4:  Submicroscopische delen van de cel</vt:lpstr>
      <vt:lpstr>Microscopische beelden</vt:lpstr>
      <vt:lpstr>Microscopische beelden </vt:lpstr>
      <vt:lpstr>Dit is de opdracht: de afmetingen van cellen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Havo 4</dc:title>
  <dc:creator>Sandra Sloot</dc:creator>
  <cp:lastModifiedBy>Sandra Sloot</cp:lastModifiedBy>
  <cp:revision>56</cp:revision>
  <dcterms:created xsi:type="dcterms:W3CDTF">2013-08-20T11:43:01Z</dcterms:created>
  <dcterms:modified xsi:type="dcterms:W3CDTF">2013-11-22T08:01:59Z</dcterms:modified>
</cp:coreProperties>
</file>